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30" r:id="rId3"/>
    <p:sldId id="304" r:id="rId4"/>
    <p:sldId id="314" r:id="rId5"/>
    <p:sldId id="301" r:id="rId6"/>
    <p:sldId id="312" r:id="rId7"/>
    <p:sldId id="316" r:id="rId8"/>
    <p:sldId id="325" r:id="rId9"/>
    <p:sldId id="318" r:id="rId10"/>
    <p:sldId id="302" r:id="rId11"/>
    <p:sldId id="303" r:id="rId12"/>
    <p:sldId id="327" r:id="rId13"/>
    <p:sldId id="335" r:id="rId14"/>
    <p:sldId id="336" r:id="rId15"/>
    <p:sldId id="338" r:id="rId16"/>
    <p:sldId id="337" r:id="rId17"/>
    <p:sldId id="339" r:id="rId18"/>
    <p:sldId id="342" r:id="rId19"/>
    <p:sldId id="343" r:id="rId20"/>
    <p:sldId id="340" r:id="rId21"/>
    <p:sldId id="344" r:id="rId22"/>
    <p:sldId id="341" r:id="rId23"/>
    <p:sldId id="26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2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BC"/>
    <a:srgbClr val="007DAC"/>
    <a:srgbClr val="363736"/>
    <a:srgbClr val="BA8537"/>
    <a:srgbClr val="004E74"/>
    <a:srgbClr val="9E3A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77002" autoAdjust="0"/>
  </p:normalViewPr>
  <p:slideViewPr>
    <p:cSldViewPr snapToGrid="0" snapToObjects="1" showGuides="1">
      <p:cViewPr varScale="1">
        <p:scale>
          <a:sx n="65" d="100"/>
          <a:sy n="65" d="100"/>
        </p:scale>
        <p:origin x="2136" y="72"/>
      </p:cViewPr>
      <p:guideLst>
        <p:guide orient="horz" pos="2137"/>
        <p:guide pos="28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97BF3-8125-48C3-94F8-A948F22193A6}" type="datetimeFigureOut">
              <a:rPr lang="en-US" smtClean="0"/>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D0478-BB1E-46A3-84DC-32B1C6C74F8D}" type="slidenum">
              <a:rPr lang="en-US" smtClean="0"/>
              <a:t>‹#›</a:t>
            </a:fld>
            <a:endParaRPr lang="en-US"/>
          </a:p>
        </p:txBody>
      </p:sp>
    </p:spTree>
    <p:extLst>
      <p:ext uri="{BB962C8B-B14F-4D97-AF65-F5344CB8AC3E}">
        <p14:creationId xmlns:p14="http://schemas.microsoft.com/office/powerpoint/2010/main" val="394755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a:t>
            </a:r>
            <a:r>
              <a:rPr lang="en-US" baseline="0" dirty="0"/>
              <a:t> that CCEC provides the necessary tools and resources and information for voters to participate. Important for voters to understand that the information that comes out of CCEC is non-partisan unbiased and factual</a:t>
            </a:r>
          </a:p>
          <a:p>
            <a:r>
              <a:rPr lang="en-US" baseline="0" dirty="0"/>
              <a:t>Look back to the </a:t>
            </a:r>
            <a:r>
              <a:rPr lang="en-US" baseline="0" dirty="0" err="1"/>
              <a:t>reseach</a:t>
            </a:r>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2</a:t>
            </a:fld>
            <a:endParaRPr lang="en-US"/>
          </a:p>
        </p:txBody>
      </p:sp>
    </p:spTree>
    <p:extLst>
      <p:ext uri="{BB962C8B-B14F-4D97-AF65-F5344CB8AC3E}">
        <p14:creationId xmlns:p14="http://schemas.microsoft.com/office/powerpoint/2010/main" val="294598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the Center for</a:t>
            </a:r>
            <a:r>
              <a:rPr lang="en-US" baseline="0" dirty="0"/>
              <a:t> Civic Design to provide a better user experience to aid in the overall understanding of the guide (reference research)</a:t>
            </a:r>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8</a:t>
            </a:fld>
            <a:endParaRPr lang="en-US"/>
          </a:p>
        </p:txBody>
      </p:sp>
    </p:spTree>
    <p:extLst>
      <p:ext uri="{BB962C8B-B14F-4D97-AF65-F5344CB8AC3E}">
        <p14:creationId xmlns:p14="http://schemas.microsoft.com/office/powerpoint/2010/main" val="43969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17</a:t>
            </a:fld>
            <a:endParaRPr lang="en-US"/>
          </a:p>
        </p:txBody>
      </p:sp>
    </p:spTree>
    <p:extLst>
      <p:ext uri="{BB962C8B-B14F-4D97-AF65-F5344CB8AC3E}">
        <p14:creationId xmlns:p14="http://schemas.microsoft.com/office/powerpoint/2010/main" val="222518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where </a:t>
            </a:r>
            <a:r>
              <a:rPr lang="en-US" dirty="0" err="1"/>
              <a:t>maricopa</a:t>
            </a:r>
            <a:r>
              <a:rPr lang="en-US" dirty="0"/>
              <a:t> has publicly displayed, we’ll have access to it through an API (departments working together)</a:t>
            </a:r>
            <a:r>
              <a:rPr lang="en-US" baseline="0" dirty="0"/>
              <a:t> going to show the dashboard, which we’ve been working on for the past year. Integrated this data into the dashboard, for </a:t>
            </a:r>
            <a:r>
              <a:rPr lang="en-US" baseline="0" dirty="0" err="1"/>
              <a:t>maricopa</a:t>
            </a:r>
            <a:r>
              <a:rPr lang="en-US" baseline="0" dirty="0"/>
              <a:t> residents. Voters can verify their registration status, verify their ballot status (checking early or provisional), find their assigned voting location, and even look up their district all through the dashboard. Provides a one stop shop for all of this voter information. Now that we have access to city council information, candidates at the local level can now create a profile on our website. Voters in Maricopa can see what city district they reside in and any profiles that local </a:t>
            </a:r>
            <a:r>
              <a:rPr lang="en-US" baseline="0" dirty="0" err="1"/>
              <a:t>caniddates</a:t>
            </a:r>
            <a:r>
              <a:rPr lang="en-US" baseline="0" dirty="0"/>
              <a:t> have created that are applicable. Main goal for this presentation, we want the clerks to look what we’re doing and realize that we are a good asset for them. </a:t>
            </a:r>
          </a:p>
          <a:p>
            <a:endParaRPr lang="en-US" baseline="0" dirty="0"/>
          </a:p>
          <a:p>
            <a:endParaRPr lang="en-US" baseline="0" dirty="0"/>
          </a:p>
          <a:p>
            <a:r>
              <a:rPr lang="en-US" baseline="0" dirty="0"/>
              <a:t>In June, CCEC met with Maricopa County voter outreach team, this enables us to speak with voters while being as informed as possible. That we are all on the same page.</a:t>
            </a:r>
          </a:p>
          <a:p>
            <a:endParaRPr lang="en-US" baseline="0" dirty="0"/>
          </a:p>
          <a:p>
            <a:r>
              <a:rPr lang="en-US" baseline="0" dirty="0"/>
              <a:t>ERIC Mailing, state has since joined a program called ERIC (this replaced the cross state matching system). </a:t>
            </a:r>
            <a:r>
              <a:rPr lang="en-US" sz="1200" b="0" i="0" kern="1200" dirty="0">
                <a:solidFill>
                  <a:schemeClr val="tx1"/>
                </a:solidFill>
                <a:effectLst/>
                <a:latin typeface="+mn-lt"/>
                <a:ea typeface="+mn-ea"/>
                <a:cs typeface="+mn-cs"/>
              </a:rPr>
              <a:t>Electronic Registration Information Center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requirement of ERIC is that the counties must send a EBU mailing (eligible</a:t>
            </a:r>
            <a:r>
              <a:rPr lang="en-US" sz="1200" b="0" i="0" kern="1200" baseline="0" dirty="0">
                <a:solidFill>
                  <a:schemeClr val="tx1"/>
                </a:solidFill>
                <a:effectLst/>
                <a:latin typeface="+mn-lt"/>
                <a:ea typeface="+mn-ea"/>
                <a:cs typeface="+mn-cs"/>
              </a:rPr>
              <a:t> but </a:t>
            </a:r>
            <a:r>
              <a:rPr lang="en-US" sz="1200" b="0" i="0" kern="1200" baseline="0" dirty="0" err="1">
                <a:solidFill>
                  <a:schemeClr val="tx1"/>
                </a:solidFill>
                <a:effectLst/>
                <a:latin typeface="+mn-lt"/>
                <a:ea typeface="+mn-ea"/>
                <a:cs typeface="+mn-cs"/>
              </a:rPr>
              <a:t>unregsitered</a:t>
            </a:r>
            <a:r>
              <a:rPr lang="en-US" sz="1200" b="0" i="0" kern="1200" baseline="0" dirty="0">
                <a:solidFill>
                  <a:schemeClr val="tx1"/>
                </a:solidFill>
                <a:effectLst/>
                <a:latin typeface="+mn-lt"/>
                <a:ea typeface="+mn-ea"/>
                <a:cs typeface="+mn-cs"/>
              </a:rPr>
              <a:t>). Clean Elections worked with a subcommittee with the counties on the design of the mailer. We have been communicating with Maricopa county to let voters know this mailer is coming. Communicating about what efforts we can do to educate residents that this mailer is coming and the intent of it. Intent is to get them registered and to let them know about the mailer. County wants us to do some promotion, advertisement to get the word out that this mailer is coming. If you are able to register to do so. </a:t>
            </a:r>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18</a:t>
            </a:fld>
            <a:endParaRPr lang="en-US"/>
          </a:p>
        </p:txBody>
      </p:sp>
    </p:spTree>
    <p:extLst>
      <p:ext uri="{BB962C8B-B14F-4D97-AF65-F5344CB8AC3E}">
        <p14:creationId xmlns:p14="http://schemas.microsoft.com/office/powerpoint/2010/main" val="222518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19</a:t>
            </a:fld>
            <a:endParaRPr lang="en-US"/>
          </a:p>
        </p:txBody>
      </p:sp>
    </p:spTree>
    <p:extLst>
      <p:ext uri="{BB962C8B-B14F-4D97-AF65-F5344CB8AC3E}">
        <p14:creationId xmlns:p14="http://schemas.microsoft.com/office/powerpoint/2010/main" val="222518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District Information Tab in Dashboard. Coming Soon callout for local</a:t>
            </a:r>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20</a:t>
            </a:fld>
            <a:endParaRPr lang="en-US"/>
          </a:p>
        </p:txBody>
      </p:sp>
    </p:spTree>
    <p:extLst>
      <p:ext uri="{BB962C8B-B14F-4D97-AF65-F5344CB8AC3E}">
        <p14:creationId xmlns:p14="http://schemas.microsoft.com/office/powerpoint/2010/main" val="306546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Profile</a:t>
            </a:r>
            <a:r>
              <a:rPr lang="en-US" baseline="0" dirty="0"/>
              <a:t> example</a:t>
            </a:r>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21</a:t>
            </a:fld>
            <a:endParaRPr lang="en-US"/>
          </a:p>
        </p:txBody>
      </p:sp>
    </p:spTree>
    <p:extLst>
      <p:ext uri="{BB962C8B-B14F-4D97-AF65-F5344CB8AC3E}">
        <p14:creationId xmlns:p14="http://schemas.microsoft.com/office/powerpoint/2010/main" val="306546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CCEC worked </a:t>
            </a:r>
            <a:r>
              <a:rPr lang="en-US" baseline="0" dirty="0"/>
              <a:t>with Peoria to get compass questions for city council candidates. These questions are applicable to the role of city council members. We will email any local </a:t>
            </a:r>
            <a:r>
              <a:rPr lang="en-US" baseline="0" dirty="0" err="1"/>
              <a:t>candiate</a:t>
            </a:r>
            <a:r>
              <a:rPr lang="en-US" baseline="0" dirty="0"/>
              <a:t> in our system letting them know to use compass. We will contact </a:t>
            </a:r>
            <a:r>
              <a:rPr lang="en-US" baseline="0" dirty="0" err="1"/>
              <a:t>maricopa</a:t>
            </a:r>
            <a:r>
              <a:rPr lang="en-US" baseline="0" dirty="0"/>
              <a:t> and look at list of candidates that have filed, any candidates that don’t have a login with us we will reach out to. AMCA president has been asked to let candidates know of this portal. For local aspect mention working with </a:t>
            </a:r>
            <a:r>
              <a:rPr lang="en-US" baseline="0" dirty="0" err="1"/>
              <a:t>peroia</a:t>
            </a:r>
            <a:r>
              <a:rPr lang="en-US" baseline="0" dirty="0"/>
              <a:t> on development of municipal questions. </a:t>
            </a:r>
            <a:endParaRPr lang="en-US" dirty="0"/>
          </a:p>
        </p:txBody>
      </p:sp>
      <p:sp>
        <p:nvSpPr>
          <p:cNvPr id="4" name="Slide Number Placeholder 3"/>
          <p:cNvSpPr>
            <a:spLocks noGrp="1"/>
          </p:cNvSpPr>
          <p:nvPr>
            <p:ph type="sldNum" sz="quarter" idx="10"/>
          </p:nvPr>
        </p:nvSpPr>
        <p:spPr/>
        <p:txBody>
          <a:bodyPr/>
          <a:lstStyle/>
          <a:p>
            <a:fld id="{E23D0478-BB1E-46A3-84DC-32B1C6C74F8D}" type="slidenum">
              <a:rPr lang="en-US" smtClean="0"/>
              <a:t>22</a:t>
            </a:fld>
            <a:endParaRPr lang="en-US"/>
          </a:p>
        </p:txBody>
      </p:sp>
    </p:spTree>
    <p:extLst>
      <p:ext uri="{BB962C8B-B14F-4D97-AF65-F5344CB8AC3E}">
        <p14:creationId xmlns:p14="http://schemas.microsoft.com/office/powerpoint/2010/main" val="222009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09291-39C3-BB47-B9CF-7E107CEA03AA}"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30533-770F-FA42-9A1E-508F852096D4}" type="slidenum">
              <a:rPr lang="en-US" smtClean="0"/>
              <a:t>‹#›</a:t>
            </a:fld>
            <a:endParaRPr lang="en-US"/>
          </a:p>
        </p:txBody>
      </p:sp>
    </p:spTree>
    <p:extLst>
      <p:ext uri="{BB962C8B-B14F-4D97-AF65-F5344CB8AC3E}">
        <p14:creationId xmlns:p14="http://schemas.microsoft.com/office/powerpoint/2010/main" val="401545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7"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pic>
        <p:nvPicPr>
          <p:cNvPr id="9" name="Picture 8" descr="CCEC_Logo_black.png"/>
          <p:cNvPicPr>
            <a:picLocks noChangeAspect="1"/>
          </p:cNvPicPr>
          <p:nvPr userDrawn="1"/>
        </p:nvPicPr>
        <p:blipFill>
          <a:blip r:embed="rId3">
            <a:alphaModFix amt="54000"/>
            <a:extLst>
              <a:ext uri="{28A0092B-C50C-407E-A947-70E740481C1C}">
                <a14:useLocalDpi xmlns:a14="http://schemas.microsoft.com/office/drawing/2010/main" val="0"/>
              </a:ext>
            </a:extLst>
          </a:blip>
          <a:stretch>
            <a:fillRect/>
          </a:stretch>
        </p:blipFill>
        <p:spPr>
          <a:xfrm>
            <a:off x="7257143" y="85839"/>
            <a:ext cx="2367643" cy="1331799"/>
          </a:xfrm>
          <a:prstGeom prst="rect">
            <a:avLst/>
          </a:prstGeom>
        </p:spPr>
      </p:pic>
    </p:spTree>
    <p:extLst>
      <p:ext uri="{BB962C8B-B14F-4D97-AF65-F5344CB8AC3E}">
        <p14:creationId xmlns:p14="http://schemas.microsoft.com/office/powerpoint/2010/main" val="331275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9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09291-39C3-BB47-B9CF-7E107CEA03AA}"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30533-770F-FA42-9A1E-508F852096D4}" type="slidenum">
              <a:rPr lang="en-US" smtClean="0"/>
              <a:t>‹#›</a:t>
            </a:fld>
            <a:endParaRPr lang="en-US"/>
          </a:p>
        </p:txBody>
      </p:sp>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pic>
        <p:nvPicPr>
          <p:cNvPr id="9" name="Picture 8" descr="CCEC_Logo_black.png"/>
          <p:cNvPicPr>
            <a:picLocks noChangeAspect="1"/>
          </p:cNvPicPr>
          <p:nvPr userDrawn="1"/>
        </p:nvPicPr>
        <p:blipFill>
          <a:blip r:embed="rId3">
            <a:alphaModFix amt="54000"/>
            <a:extLst>
              <a:ext uri="{28A0092B-C50C-407E-A947-70E740481C1C}">
                <a14:useLocalDpi xmlns:a14="http://schemas.microsoft.com/office/drawing/2010/main" val="0"/>
              </a:ext>
            </a:extLst>
          </a:blip>
          <a:stretch>
            <a:fillRect/>
          </a:stretch>
        </p:blipFill>
        <p:spPr>
          <a:xfrm>
            <a:off x="7257143" y="85839"/>
            <a:ext cx="2367643" cy="1331799"/>
          </a:xfrm>
          <a:prstGeom prst="rect">
            <a:avLst/>
          </a:prstGeom>
        </p:spPr>
      </p:pic>
    </p:spTree>
    <p:extLst>
      <p:ext uri="{BB962C8B-B14F-4D97-AF65-F5344CB8AC3E}">
        <p14:creationId xmlns:p14="http://schemas.microsoft.com/office/powerpoint/2010/main" val="31893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7909291-39C3-BB47-B9CF-7E107CEA03AA}"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30533-770F-FA42-9A1E-508F852096D4}" type="slidenum">
              <a:rPr lang="en-US" smtClean="0"/>
              <a:t>‹#›</a:t>
            </a:fld>
            <a:endParaRPr lang="en-US"/>
          </a:p>
        </p:txBody>
      </p:sp>
    </p:spTree>
    <p:extLst>
      <p:ext uri="{BB962C8B-B14F-4D97-AF65-F5344CB8AC3E}">
        <p14:creationId xmlns:p14="http://schemas.microsoft.com/office/powerpoint/2010/main" val="29302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09291-39C3-BB47-B9CF-7E107CEA03AA}"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30533-770F-FA42-9A1E-508F852096D4}" type="slidenum">
              <a:rPr lang="en-US" smtClean="0"/>
              <a:t>‹#›</a:t>
            </a:fld>
            <a:endParaRPr lang="en-US"/>
          </a:p>
        </p:txBody>
      </p:sp>
      <p:pic>
        <p:nvPicPr>
          <p:cNvPr id="8" name="Picture 7" descr="CCEC_Logo_black.png"/>
          <p:cNvPicPr>
            <a:picLocks noChangeAspect="1"/>
          </p:cNvPicPr>
          <p:nvPr userDrawn="1"/>
        </p:nvPicPr>
        <p:blipFill>
          <a:blip r:embed="rId2">
            <a:alphaModFix amt="54000"/>
            <a:extLst>
              <a:ext uri="{28A0092B-C50C-407E-A947-70E740481C1C}">
                <a14:useLocalDpi xmlns:a14="http://schemas.microsoft.com/office/drawing/2010/main" val="0"/>
              </a:ext>
            </a:extLst>
          </a:blip>
          <a:stretch>
            <a:fillRect/>
          </a:stretch>
        </p:blipFill>
        <p:spPr>
          <a:xfrm>
            <a:off x="7257143" y="85839"/>
            <a:ext cx="2367643" cy="1331799"/>
          </a:xfrm>
          <a:prstGeom prst="rect">
            <a:avLst/>
          </a:prstGeom>
        </p:spPr>
      </p:pic>
      <p:pic>
        <p:nvPicPr>
          <p:cNvPr id="9" name="Picture 8" descr="Backgrou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spTree>
    <p:extLst>
      <p:ext uri="{BB962C8B-B14F-4D97-AF65-F5344CB8AC3E}">
        <p14:creationId xmlns:p14="http://schemas.microsoft.com/office/powerpoint/2010/main" val="159077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09291-39C3-BB47-B9CF-7E107CEA03AA}"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30533-770F-FA42-9A1E-508F852096D4}" type="slidenum">
              <a:rPr lang="en-US" smtClean="0"/>
              <a:t>‹#›</a:t>
            </a:fld>
            <a:endParaRPr lang="en-US"/>
          </a:p>
        </p:txBody>
      </p:sp>
      <p:pic>
        <p:nvPicPr>
          <p:cNvPr id="10" name="Picture 9" descr="CCEC_Logo_black.png"/>
          <p:cNvPicPr>
            <a:picLocks noChangeAspect="1"/>
          </p:cNvPicPr>
          <p:nvPr userDrawn="1"/>
        </p:nvPicPr>
        <p:blipFill>
          <a:blip r:embed="rId2">
            <a:alphaModFix amt="54000"/>
            <a:extLst>
              <a:ext uri="{28A0092B-C50C-407E-A947-70E740481C1C}">
                <a14:useLocalDpi xmlns:a14="http://schemas.microsoft.com/office/drawing/2010/main" val="0"/>
              </a:ext>
            </a:extLst>
          </a:blip>
          <a:stretch>
            <a:fillRect/>
          </a:stretch>
        </p:blipFill>
        <p:spPr>
          <a:xfrm>
            <a:off x="7257143" y="85839"/>
            <a:ext cx="2367643" cy="1331799"/>
          </a:xfrm>
          <a:prstGeom prst="rect">
            <a:avLst/>
          </a:prstGeom>
        </p:spPr>
      </p:pic>
      <p:pic>
        <p:nvPicPr>
          <p:cNvPr id="11" name="Picture 10" descr="Backgrou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spTree>
    <p:extLst>
      <p:ext uri="{BB962C8B-B14F-4D97-AF65-F5344CB8AC3E}">
        <p14:creationId xmlns:p14="http://schemas.microsoft.com/office/powerpoint/2010/main" val="61661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09291-39C3-BB47-B9CF-7E107CEA03AA}"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30533-770F-FA42-9A1E-508F852096D4}" type="slidenum">
              <a:rPr lang="en-US" smtClean="0"/>
              <a:t>‹#›</a:t>
            </a:fld>
            <a:endParaRPr lang="en-US"/>
          </a:p>
        </p:txBody>
      </p:sp>
      <p:pic>
        <p:nvPicPr>
          <p:cNvPr id="6" name="Picture 5"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spTree>
    <p:extLst>
      <p:ext uri="{BB962C8B-B14F-4D97-AF65-F5344CB8AC3E}">
        <p14:creationId xmlns:p14="http://schemas.microsoft.com/office/powerpoint/2010/main" val="10763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09291-39C3-BB47-B9CF-7E107CEA03AA}"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30533-770F-FA42-9A1E-508F852096D4}" type="slidenum">
              <a:rPr lang="en-US" smtClean="0"/>
              <a:t>‹#›</a:t>
            </a:fld>
            <a:endParaRPr lang="en-US"/>
          </a:p>
        </p:txBody>
      </p:sp>
    </p:spTree>
    <p:extLst>
      <p:ext uri="{BB962C8B-B14F-4D97-AF65-F5344CB8AC3E}">
        <p14:creationId xmlns:p14="http://schemas.microsoft.com/office/powerpoint/2010/main" val="244910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09291-39C3-BB47-B9CF-7E107CEA03AA}"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30533-770F-FA42-9A1E-508F852096D4}" type="slidenum">
              <a:rPr lang="en-US" smtClean="0"/>
              <a:t>‹#›</a:t>
            </a:fld>
            <a:endParaRPr lang="en-US"/>
          </a:p>
        </p:txBody>
      </p:sp>
    </p:spTree>
    <p:extLst>
      <p:ext uri="{BB962C8B-B14F-4D97-AF65-F5344CB8AC3E}">
        <p14:creationId xmlns:p14="http://schemas.microsoft.com/office/powerpoint/2010/main" val="86233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09291-39C3-BB47-B9CF-7E107CEA03AA}"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30533-770F-FA42-9A1E-508F852096D4}" type="slidenum">
              <a:rPr lang="en-US" smtClean="0"/>
              <a:t>‹#›</a:t>
            </a:fld>
            <a:endParaRPr lang="en-US"/>
          </a:p>
        </p:txBody>
      </p:sp>
    </p:spTree>
    <p:extLst>
      <p:ext uri="{BB962C8B-B14F-4D97-AF65-F5344CB8AC3E}">
        <p14:creationId xmlns:p14="http://schemas.microsoft.com/office/powerpoint/2010/main" val="146117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a:cs typeface="Gotham Book"/>
              </a:defRPr>
            </a:lvl1pPr>
          </a:lstStyle>
          <a:p>
            <a:fld id="{67909291-39C3-BB47-B9CF-7E107CEA03AA}" type="datetimeFigureOut">
              <a:rPr lang="en-US" smtClean="0"/>
              <a:pPr/>
              <a:t>7/11/2018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a:cs typeface="Gotham Boo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a:cs typeface="Gotham Book"/>
              </a:defRPr>
            </a:lvl1pPr>
          </a:lstStyle>
          <a:p>
            <a:fld id="{5A630533-770F-FA42-9A1E-508F852096D4}" type="slidenum">
              <a:rPr lang="en-US" smtClean="0"/>
              <a:pPr/>
              <a:t>‹#›</a:t>
            </a:fld>
            <a:endParaRPr lang="en-US"/>
          </a:p>
        </p:txBody>
      </p:sp>
    </p:spTree>
    <p:extLst>
      <p:ext uri="{BB962C8B-B14F-4D97-AF65-F5344CB8AC3E}">
        <p14:creationId xmlns:p14="http://schemas.microsoft.com/office/powerpoint/2010/main" val="251513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b="0" i="0" kern="1200">
          <a:solidFill>
            <a:srgbClr val="363736"/>
          </a:solidFill>
          <a:latin typeface="Gotham Book"/>
          <a:ea typeface="+mj-ea"/>
          <a:cs typeface="Gotham Book"/>
        </a:defRPr>
      </a:lvl1pPr>
    </p:titleStyle>
    <p:bodyStyle>
      <a:lvl1pPr marL="342900" indent="-342900" algn="l" defTabSz="457200" rtl="0" eaLnBrk="1" latinLnBrk="0" hangingPunct="1">
        <a:spcBef>
          <a:spcPct val="20000"/>
        </a:spcBef>
        <a:buFont typeface="Arial"/>
        <a:buChar char="•"/>
        <a:defRPr sz="3200" b="0" i="0" kern="1200">
          <a:solidFill>
            <a:srgbClr val="363736"/>
          </a:solidFill>
          <a:latin typeface="Gotham Book"/>
          <a:ea typeface="+mn-ea"/>
          <a:cs typeface="Gotham Book"/>
        </a:defRPr>
      </a:lvl1pPr>
      <a:lvl2pPr marL="742950" indent="-285750" algn="l" defTabSz="457200" rtl="0" eaLnBrk="1" latinLnBrk="0" hangingPunct="1">
        <a:spcBef>
          <a:spcPct val="20000"/>
        </a:spcBef>
        <a:buFont typeface="Arial"/>
        <a:buChar char="–"/>
        <a:defRPr sz="2800" b="0" i="0" kern="1200">
          <a:solidFill>
            <a:srgbClr val="363736"/>
          </a:solidFill>
          <a:latin typeface="Gotham Book"/>
          <a:ea typeface="+mn-ea"/>
          <a:cs typeface="Gotham Book"/>
        </a:defRPr>
      </a:lvl2pPr>
      <a:lvl3pPr marL="1143000" indent="-228600" algn="l" defTabSz="457200" rtl="0" eaLnBrk="1" latinLnBrk="0" hangingPunct="1">
        <a:spcBef>
          <a:spcPct val="20000"/>
        </a:spcBef>
        <a:buFont typeface="Arial"/>
        <a:buChar char="•"/>
        <a:defRPr sz="2400" b="0" i="0" kern="1200">
          <a:solidFill>
            <a:srgbClr val="363736"/>
          </a:solidFill>
          <a:latin typeface="Gotham Book"/>
          <a:ea typeface="+mn-ea"/>
          <a:cs typeface="Gotham Book"/>
        </a:defRPr>
      </a:lvl3pPr>
      <a:lvl4pPr marL="1600200" indent="-228600" algn="l" defTabSz="457200" rtl="0" eaLnBrk="1" latinLnBrk="0" hangingPunct="1">
        <a:spcBef>
          <a:spcPct val="20000"/>
        </a:spcBef>
        <a:buFont typeface="Arial"/>
        <a:buChar char="–"/>
        <a:defRPr sz="2000" b="0" i="0" kern="1200">
          <a:solidFill>
            <a:srgbClr val="363736"/>
          </a:solidFill>
          <a:latin typeface="Gotham Book"/>
          <a:ea typeface="+mn-ea"/>
          <a:cs typeface="Gotham Book"/>
        </a:defRPr>
      </a:lvl4pPr>
      <a:lvl5pPr marL="2057400" indent="-228600" algn="l" defTabSz="457200" rtl="0" eaLnBrk="1" latinLnBrk="0" hangingPunct="1">
        <a:spcBef>
          <a:spcPct val="20000"/>
        </a:spcBef>
        <a:buFont typeface="Arial"/>
        <a:buChar char="»"/>
        <a:defRPr sz="2000" b="0" i="0" kern="1200">
          <a:solidFill>
            <a:srgbClr val="363736"/>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CCEC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726" y="190501"/>
            <a:ext cx="3564064" cy="2004786"/>
          </a:xfrm>
          <a:prstGeom prst="rect">
            <a:avLst/>
          </a:prstGeom>
        </p:spPr>
      </p:pic>
      <p:sp>
        <p:nvSpPr>
          <p:cNvPr id="8" name="TextBox 7"/>
          <p:cNvSpPr txBox="1"/>
          <p:nvPr/>
        </p:nvSpPr>
        <p:spPr>
          <a:xfrm>
            <a:off x="3338871" y="5397500"/>
            <a:ext cx="2501198" cy="452432"/>
          </a:xfrm>
          <a:prstGeom prst="rect">
            <a:avLst/>
          </a:prstGeom>
          <a:noFill/>
        </p:spPr>
        <p:txBody>
          <a:bodyPr wrap="none" rtlCol="0">
            <a:spAutoFit/>
          </a:bodyPr>
          <a:lstStyle/>
          <a:p>
            <a:pPr algn="ctr">
              <a:lnSpc>
                <a:spcPct val="130000"/>
              </a:lnSpc>
            </a:pPr>
            <a:r>
              <a:rPr lang="en-US" dirty="0">
                <a:solidFill>
                  <a:schemeClr val="bg1"/>
                </a:solidFill>
                <a:latin typeface="Gotham Book"/>
                <a:cs typeface="Gotham Book"/>
              </a:rPr>
              <a:t>2018 Education Plan</a:t>
            </a:r>
          </a:p>
        </p:txBody>
      </p:sp>
    </p:spTree>
    <p:extLst>
      <p:ext uri="{BB962C8B-B14F-4D97-AF65-F5344CB8AC3E}">
        <p14:creationId xmlns:p14="http://schemas.microsoft.com/office/powerpoint/2010/main" val="236381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sp>
        <p:nvSpPr>
          <p:cNvPr id="4" name="Title 3"/>
          <p:cNvSpPr>
            <a:spLocks noGrp="1"/>
          </p:cNvSpPr>
          <p:nvPr>
            <p:ph type="title"/>
          </p:nvPr>
        </p:nvSpPr>
        <p:spPr/>
        <p:txBody>
          <a:bodyPr>
            <a:normAutofit/>
          </a:bodyPr>
          <a:lstStyle/>
          <a:p>
            <a:r>
              <a:rPr lang="en-US" sz="3400" dirty="0"/>
              <a:t>Website</a:t>
            </a:r>
          </a:p>
        </p:txBody>
      </p:sp>
      <p:pic>
        <p:nvPicPr>
          <p:cNvPr id="5" name="Picture 4" descr="Screen Shot 2018-01-05 at 10.38.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28" y="1111485"/>
            <a:ext cx="7082454" cy="5916618"/>
          </a:xfrm>
          <a:prstGeom prst="rect">
            <a:avLst/>
          </a:prstGeom>
        </p:spPr>
      </p:pic>
    </p:spTree>
    <p:extLst>
      <p:ext uri="{BB962C8B-B14F-4D97-AF65-F5344CB8AC3E}">
        <p14:creationId xmlns:p14="http://schemas.microsoft.com/office/powerpoint/2010/main" val="417955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EFAULT SCREEN@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50" y="2253868"/>
            <a:ext cx="1890104" cy="3366748"/>
          </a:xfrm>
          <a:prstGeom prst="rect">
            <a:avLst/>
          </a:prstGeom>
        </p:spPr>
      </p:pic>
      <p:pic>
        <p:nvPicPr>
          <p:cNvPr id="21" name="Picture 20" descr="Screen Shot 2018-01-05 at 10.58.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86" y="2253868"/>
            <a:ext cx="1948330" cy="3574258"/>
          </a:xfrm>
          <a:prstGeom prst="rect">
            <a:avLst/>
          </a:prstGeom>
        </p:spPr>
      </p:pic>
      <p:sp>
        <p:nvSpPr>
          <p:cNvPr id="4" name="Title 3"/>
          <p:cNvSpPr>
            <a:spLocks noGrp="1"/>
          </p:cNvSpPr>
          <p:nvPr>
            <p:ph type="title"/>
          </p:nvPr>
        </p:nvSpPr>
        <p:spPr/>
        <p:txBody>
          <a:bodyPr>
            <a:normAutofit/>
          </a:bodyPr>
          <a:lstStyle/>
          <a:p>
            <a:r>
              <a:rPr lang="en-US" sz="3300" dirty="0"/>
              <a:t>2018 Voter Education | Mobile App</a:t>
            </a:r>
          </a:p>
        </p:txBody>
      </p:sp>
      <p:pic>
        <p:nvPicPr>
          <p:cNvPr id="15" name="Picture 14" descr="iphone-png-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41" y="1553721"/>
            <a:ext cx="2246528" cy="4445257"/>
          </a:xfrm>
          <a:prstGeom prst="rect">
            <a:avLst/>
          </a:prstGeom>
        </p:spPr>
      </p:pic>
      <p:pic>
        <p:nvPicPr>
          <p:cNvPr id="16" name="Picture 15" descr="iphone-png-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216" y="1553721"/>
            <a:ext cx="2246528" cy="4445257"/>
          </a:xfrm>
          <a:prstGeom prst="rect">
            <a:avLst/>
          </a:prstGeom>
        </p:spPr>
      </p:pic>
      <p:pic>
        <p:nvPicPr>
          <p:cNvPr id="19" name="Picture 18" descr="Screen Shot 2018-01-05 at 10.57.5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947" y="2268045"/>
            <a:ext cx="1973465" cy="3319848"/>
          </a:xfrm>
          <a:prstGeom prst="rect">
            <a:avLst/>
          </a:prstGeom>
        </p:spPr>
      </p:pic>
      <p:pic>
        <p:nvPicPr>
          <p:cNvPr id="17" name="Picture 16" descr="iphone-png-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484" y="1553721"/>
            <a:ext cx="2246528" cy="4445257"/>
          </a:xfrm>
          <a:prstGeom prst="rect">
            <a:avLst/>
          </a:prstGeom>
        </p:spPr>
      </p:pic>
    </p:spTree>
    <p:extLst>
      <p:ext uri="{BB962C8B-B14F-4D97-AF65-F5344CB8AC3E}">
        <p14:creationId xmlns:p14="http://schemas.microsoft.com/office/powerpoint/2010/main" val="187593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61409"/>
            <a:ext cx="8229600" cy="1143000"/>
          </a:xfrm>
        </p:spPr>
        <p:txBody>
          <a:bodyPr/>
          <a:lstStyle/>
          <a:p>
            <a:r>
              <a:rPr lang="en-US" dirty="0"/>
              <a:t>Email</a:t>
            </a:r>
            <a:endParaRPr lang="en-US" b="1" dirty="0">
              <a:solidFill>
                <a:srgbClr val="00BABC"/>
              </a:solidFill>
            </a:endParaRPr>
          </a:p>
        </p:txBody>
      </p:sp>
      <p:sp>
        <p:nvSpPr>
          <p:cNvPr id="3" name="Content Placeholder 2"/>
          <p:cNvSpPr>
            <a:spLocks noGrp="1"/>
          </p:cNvSpPr>
          <p:nvPr>
            <p:ph sz="half" idx="1"/>
          </p:nvPr>
        </p:nvSpPr>
        <p:spPr>
          <a:xfrm>
            <a:off x="352424" y="1600200"/>
            <a:ext cx="8543925" cy="4525963"/>
          </a:xfrm>
        </p:spPr>
        <p:txBody>
          <a:bodyPr/>
          <a:lstStyle/>
          <a:p>
            <a:r>
              <a:rPr lang="en-US" dirty="0"/>
              <a:t>Option for voters to sign up for notifications on our new website</a:t>
            </a:r>
          </a:p>
          <a:p>
            <a:r>
              <a:rPr lang="en-US" dirty="0"/>
              <a:t>Designed to send a series of e-mails with election information, voting reminders, etc.</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4057650"/>
            <a:ext cx="60579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86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85210"/>
            <a:ext cx="8229600" cy="1143000"/>
          </a:xfrm>
        </p:spPr>
        <p:txBody>
          <a:bodyPr>
            <a:normAutofit/>
          </a:bodyPr>
          <a:lstStyle/>
          <a:p>
            <a:r>
              <a:rPr lang="en-US" dirty="0"/>
              <a:t>Voter Dashboard</a:t>
            </a:r>
            <a:endParaRPr lang="en-US" b="1" dirty="0"/>
          </a:p>
        </p:txBody>
      </p:sp>
      <p:sp>
        <p:nvSpPr>
          <p:cNvPr id="4" name="Content Placeholder 3"/>
          <p:cNvSpPr>
            <a:spLocks noGrp="1"/>
          </p:cNvSpPr>
          <p:nvPr>
            <p:ph sz="half" idx="1"/>
          </p:nvPr>
        </p:nvSpPr>
        <p:spPr/>
        <p:txBody>
          <a:bodyPr/>
          <a:lstStyle/>
          <a:p>
            <a:endParaRPr lang="en-US"/>
          </a:p>
        </p:txBody>
      </p:sp>
      <p:pic>
        <p:nvPicPr>
          <p:cNvPr id="30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94" y="1796141"/>
            <a:ext cx="8886043" cy="394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82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85210"/>
            <a:ext cx="8229600" cy="1143000"/>
          </a:xfrm>
        </p:spPr>
        <p:txBody>
          <a:bodyPr>
            <a:normAutofit/>
          </a:bodyPr>
          <a:lstStyle/>
          <a:p>
            <a:r>
              <a:rPr lang="en-US" dirty="0"/>
              <a:t>Voter Dashboard</a:t>
            </a:r>
            <a:endParaRPr lang="en-US" b="1" dirty="0"/>
          </a:p>
        </p:txBody>
      </p:sp>
      <p:sp>
        <p:nvSpPr>
          <p:cNvPr id="4" name="Content Placeholder 3"/>
          <p:cNvSpPr>
            <a:spLocks noGrp="1"/>
          </p:cNvSpPr>
          <p:nvPr>
            <p:ph sz="half"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31" y="1328210"/>
            <a:ext cx="8995211" cy="521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88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85210"/>
            <a:ext cx="8229600" cy="1143000"/>
          </a:xfrm>
        </p:spPr>
        <p:txBody>
          <a:bodyPr>
            <a:normAutofit/>
          </a:bodyPr>
          <a:lstStyle/>
          <a:p>
            <a:r>
              <a:rPr lang="en-US" dirty="0"/>
              <a:t>Voter Dashboard</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4" y="2036988"/>
            <a:ext cx="8528092" cy="317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20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85210"/>
            <a:ext cx="8229600" cy="1143000"/>
          </a:xfrm>
        </p:spPr>
        <p:txBody>
          <a:bodyPr>
            <a:normAutofit/>
          </a:bodyPr>
          <a:lstStyle/>
          <a:p>
            <a:r>
              <a:rPr lang="en-US" dirty="0"/>
              <a:t>Voter Dashboard</a:t>
            </a:r>
            <a:endParaRPr lang="en-US" b="1" dirty="0"/>
          </a:p>
        </p:txBody>
      </p:sp>
      <p:sp>
        <p:nvSpPr>
          <p:cNvPr id="4" name="Content Placeholder 3"/>
          <p:cNvSpPr>
            <a:spLocks noGrp="1"/>
          </p:cNvSpPr>
          <p:nvPr>
            <p:ph sz="half"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1086757"/>
            <a:ext cx="7448550" cy="56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17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Partnership with Maricopa County</a:t>
            </a:r>
          </a:p>
        </p:txBody>
      </p:sp>
      <p:sp>
        <p:nvSpPr>
          <p:cNvPr id="5" name="AutoShape 4" descr="Image result for maricopa county record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maricopa county record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04" y="2179333"/>
            <a:ext cx="2989448" cy="29894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640" y="2057126"/>
            <a:ext cx="3122559" cy="3233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a:spLocks noGrp="1"/>
          </p:cNvSpPr>
          <p:nvPr>
            <p:ph sz="half" idx="1"/>
          </p:nvPr>
        </p:nvSpPr>
        <p:spPr>
          <a:xfrm>
            <a:off x="3408684" y="2960274"/>
            <a:ext cx="1748118" cy="1604042"/>
          </a:xfrm>
        </p:spPr>
        <p:txBody>
          <a:bodyPr>
            <a:normAutofit/>
          </a:bodyPr>
          <a:lstStyle/>
          <a:p>
            <a:pPr marL="457200" lvl="1" indent="0">
              <a:buNone/>
            </a:pPr>
            <a:r>
              <a:rPr lang="en-US" sz="9600" dirty="0"/>
              <a:t>&amp;</a:t>
            </a:r>
          </a:p>
          <a:p>
            <a:pPr lvl="1"/>
            <a:endParaRPr lang="en-US" sz="4000" dirty="0"/>
          </a:p>
          <a:p>
            <a:pPr lvl="1"/>
            <a:endParaRPr lang="en-US" sz="4000" dirty="0"/>
          </a:p>
        </p:txBody>
      </p:sp>
    </p:spTree>
    <p:extLst>
      <p:ext uri="{BB962C8B-B14F-4D97-AF65-F5344CB8AC3E}">
        <p14:creationId xmlns:p14="http://schemas.microsoft.com/office/powerpoint/2010/main" val="5305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Partnership with Maricopa County</a:t>
            </a:r>
          </a:p>
        </p:txBody>
      </p:sp>
      <p:sp>
        <p:nvSpPr>
          <p:cNvPr id="3" name="Content Placeholder 2"/>
          <p:cNvSpPr>
            <a:spLocks noGrp="1"/>
          </p:cNvSpPr>
          <p:nvPr>
            <p:ph sz="half" idx="1"/>
          </p:nvPr>
        </p:nvSpPr>
        <p:spPr>
          <a:xfrm>
            <a:off x="457200" y="1600200"/>
            <a:ext cx="7799696" cy="4525963"/>
          </a:xfrm>
        </p:spPr>
        <p:txBody>
          <a:bodyPr>
            <a:normAutofit/>
          </a:bodyPr>
          <a:lstStyle/>
          <a:p>
            <a:r>
              <a:rPr lang="en-US" dirty="0"/>
              <a:t>Information Sharing</a:t>
            </a:r>
          </a:p>
          <a:p>
            <a:pPr lvl="1"/>
            <a:r>
              <a:rPr lang="en-US" dirty="0"/>
              <a:t>Voter Registration</a:t>
            </a:r>
          </a:p>
          <a:p>
            <a:pPr lvl="1"/>
            <a:r>
              <a:rPr lang="en-US" dirty="0"/>
              <a:t>Ballot Status</a:t>
            </a:r>
          </a:p>
          <a:p>
            <a:pPr lvl="1"/>
            <a:r>
              <a:rPr lang="en-US" dirty="0"/>
              <a:t>Voting Locations</a:t>
            </a:r>
          </a:p>
          <a:p>
            <a:pPr lvl="1"/>
            <a:r>
              <a:rPr lang="en-US" dirty="0"/>
              <a:t>Districts</a:t>
            </a:r>
          </a:p>
          <a:p>
            <a:pPr lvl="1"/>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34802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Partnership with Maricopa County</a:t>
            </a:r>
          </a:p>
        </p:txBody>
      </p:sp>
      <p:sp>
        <p:nvSpPr>
          <p:cNvPr id="3" name="Content Placeholder 2"/>
          <p:cNvSpPr>
            <a:spLocks noGrp="1"/>
          </p:cNvSpPr>
          <p:nvPr>
            <p:ph sz="half" idx="1"/>
          </p:nvPr>
        </p:nvSpPr>
        <p:spPr>
          <a:xfrm>
            <a:off x="457200" y="1600200"/>
            <a:ext cx="7799696" cy="4525963"/>
          </a:xfrm>
        </p:spPr>
        <p:txBody>
          <a:bodyPr>
            <a:normAutofit/>
          </a:bodyPr>
          <a:lstStyle/>
          <a:p>
            <a:r>
              <a:rPr lang="en-US" dirty="0"/>
              <a:t>Collaboration</a:t>
            </a:r>
          </a:p>
          <a:p>
            <a:pPr lvl="1"/>
            <a:r>
              <a:rPr lang="en-US" dirty="0"/>
              <a:t>Worked with Peoria City Clerk for Compass</a:t>
            </a:r>
          </a:p>
          <a:p>
            <a:pPr lvl="1"/>
            <a:r>
              <a:rPr lang="en-US" dirty="0"/>
              <a:t>Met with Maricopa County Voter Outreach</a:t>
            </a:r>
          </a:p>
          <a:p>
            <a:pPr lvl="1"/>
            <a:r>
              <a:rPr lang="en-US" dirty="0"/>
              <a:t>ERIC Mailing</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0353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2018 Voter Education | </a:t>
            </a:r>
            <a:r>
              <a:rPr lang="en-US" sz="3200" dirty="0">
                <a:solidFill>
                  <a:srgbClr val="00BABC"/>
                </a:solidFill>
              </a:rPr>
              <a:t>Connections</a:t>
            </a:r>
          </a:p>
        </p:txBody>
      </p:sp>
      <p:sp>
        <p:nvSpPr>
          <p:cNvPr id="8" name="Content Placeholder 5"/>
          <p:cNvSpPr>
            <a:spLocks noGrp="1"/>
          </p:cNvSpPr>
          <p:nvPr>
            <p:ph sz="half" idx="1"/>
          </p:nvPr>
        </p:nvSpPr>
        <p:spPr>
          <a:xfrm>
            <a:off x="457200" y="1600200"/>
            <a:ext cx="7797800" cy="4525963"/>
          </a:xfrm>
        </p:spPr>
        <p:txBody>
          <a:bodyPr>
            <a:normAutofit/>
          </a:bodyPr>
          <a:lstStyle/>
          <a:p>
            <a:pPr marL="0" indent="0">
              <a:buNone/>
            </a:pPr>
            <a:r>
              <a:rPr lang="en-US" dirty="0"/>
              <a:t>Campaign Goals</a:t>
            </a:r>
          </a:p>
          <a:p>
            <a:r>
              <a:rPr lang="en-US" dirty="0"/>
              <a:t>Motivate Arizona voters to vote informed in state and local elections</a:t>
            </a:r>
          </a:p>
          <a:p>
            <a:pPr marL="0" indent="0">
              <a:buNone/>
            </a:pPr>
            <a:r>
              <a:rPr lang="en-US" dirty="0"/>
              <a:t>Strategic Approach</a:t>
            </a:r>
          </a:p>
          <a:p>
            <a:r>
              <a:rPr lang="en-US" dirty="0"/>
              <a:t>Demonstrate the tangible and emotional benefits of voting </a:t>
            </a:r>
            <a:r>
              <a:rPr lang="en-US" i="1" dirty="0"/>
              <a:t>informed</a:t>
            </a:r>
            <a:endParaRPr lang="en-US" dirty="0"/>
          </a:p>
          <a:p>
            <a:pPr lvl="1"/>
            <a:endParaRPr lang="en-US" dirty="0"/>
          </a:p>
          <a:p>
            <a:pPr lvl="1"/>
            <a:endParaRPr lang="en-US" dirty="0"/>
          </a:p>
        </p:txBody>
      </p:sp>
    </p:spTree>
    <p:extLst>
      <p:ext uri="{BB962C8B-B14F-4D97-AF65-F5344CB8AC3E}">
        <p14:creationId xmlns:p14="http://schemas.microsoft.com/office/powerpoint/2010/main" val="361934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72090"/>
            <a:ext cx="9144000" cy="36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82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38"/>
            <a:ext cx="6904198" cy="628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6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820548"/>
            <a:ext cx="90963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95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mper_Te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9340"/>
          </a:xfrm>
          <a:prstGeom prst="rect">
            <a:avLst/>
          </a:prstGeom>
        </p:spPr>
      </p:pic>
      <p:sp>
        <p:nvSpPr>
          <p:cNvPr id="12" name="Title 1"/>
          <p:cNvSpPr>
            <a:spLocks noGrp="1"/>
          </p:cNvSpPr>
          <p:nvPr>
            <p:ph type="title"/>
          </p:nvPr>
        </p:nvSpPr>
        <p:spPr>
          <a:xfrm>
            <a:off x="2212861" y="2332945"/>
            <a:ext cx="4701381" cy="851127"/>
          </a:xfrm>
        </p:spPr>
        <p:txBody>
          <a:bodyPr>
            <a:normAutofit fontScale="90000"/>
          </a:bodyPr>
          <a:lstStyle/>
          <a:p>
            <a:r>
              <a:rPr lang="en-US" sz="6000" dirty="0">
                <a:solidFill>
                  <a:schemeClr val="bg1"/>
                </a:solidFill>
              </a:rPr>
              <a:t>THANK YOU</a:t>
            </a:r>
          </a:p>
        </p:txBody>
      </p:sp>
      <p:pic>
        <p:nvPicPr>
          <p:cNvPr id="2" name="Picture 1" descr="Book.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457" y="3737428"/>
            <a:ext cx="3735614" cy="2971854"/>
          </a:xfrm>
          <a:prstGeom prst="rect">
            <a:avLst/>
          </a:prstGeom>
        </p:spPr>
      </p:pic>
    </p:spTree>
    <p:extLst>
      <p:ext uri="{BB962C8B-B14F-4D97-AF65-F5344CB8AC3E}">
        <p14:creationId xmlns:p14="http://schemas.microsoft.com/office/powerpoint/2010/main" val="274379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199" y="1600200"/>
            <a:ext cx="8047529" cy="4525963"/>
          </a:xfrm>
        </p:spPr>
        <p:txBody>
          <a:bodyPr>
            <a:normAutofit/>
          </a:bodyPr>
          <a:lstStyle/>
          <a:p>
            <a:pPr marL="0" indent="0">
              <a:buNone/>
            </a:pPr>
            <a:r>
              <a:rPr lang="en-US" dirty="0"/>
              <a:t>Recommended Media Mix</a:t>
            </a:r>
          </a:p>
          <a:p>
            <a:r>
              <a:rPr lang="en-US" dirty="0"/>
              <a:t>TV </a:t>
            </a:r>
          </a:p>
          <a:p>
            <a:r>
              <a:rPr lang="en-US" dirty="0"/>
              <a:t>Radio </a:t>
            </a:r>
          </a:p>
          <a:p>
            <a:r>
              <a:rPr lang="en-US" dirty="0"/>
              <a:t>Print </a:t>
            </a:r>
          </a:p>
          <a:p>
            <a:r>
              <a:rPr lang="en-US" dirty="0"/>
              <a:t>Digital and Online Video (YouTube)</a:t>
            </a:r>
          </a:p>
          <a:p>
            <a:r>
              <a:rPr lang="en-US" dirty="0"/>
              <a:t>Social (Facebook, Twitter and Instagram)</a:t>
            </a:r>
          </a:p>
          <a:p>
            <a:r>
              <a:rPr lang="en-US" dirty="0"/>
              <a:t>Paid Search</a:t>
            </a:r>
          </a:p>
          <a:p>
            <a:pPr lvl="1"/>
            <a:endParaRPr lang="en-US" dirty="0"/>
          </a:p>
          <a:p>
            <a:pPr lvl="1"/>
            <a:endParaRPr lang="en-US" dirty="0"/>
          </a:p>
          <a:p>
            <a:pPr lvl="1"/>
            <a:endParaRPr lang="en-US" dirty="0"/>
          </a:p>
        </p:txBody>
      </p:sp>
      <p:sp>
        <p:nvSpPr>
          <p:cNvPr id="10" name="Title 3"/>
          <p:cNvSpPr>
            <a:spLocks noGrp="1"/>
          </p:cNvSpPr>
          <p:nvPr>
            <p:ph type="title"/>
          </p:nvPr>
        </p:nvSpPr>
        <p:spPr>
          <a:xfrm>
            <a:off x="457200" y="274638"/>
            <a:ext cx="8229600" cy="1143000"/>
          </a:xfrm>
        </p:spPr>
        <p:txBody>
          <a:bodyPr>
            <a:normAutofit/>
          </a:bodyPr>
          <a:lstStyle/>
          <a:p>
            <a:r>
              <a:rPr lang="en-US" sz="3200" dirty="0"/>
              <a:t>2018 Voter Education | Connections</a:t>
            </a:r>
          </a:p>
        </p:txBody>
      </p:sp>
    </p:spTree>
    <p:extLst>
      <p:ext uri="{BB962C8B-B14F-4D97-AF65-F5344CB8AC3E}">
        <p14:creationId xmlns:p14="http://schemas.microsoft.com/office/powerpoint/2010/main" val="290760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274638"/>
            <a:ext cx="8229600" cy="1143000"/>
          </a:xfrm>
        </p:spPr>
        <p:txBody>
          <a:bodyPr>
            <a:normAutofit/>
          </a:bodyPr>
          <a:lstStyle/>
          <a:p>
            <a:r>
              <a:rPr lang="en-US" sz="3200" dirty="0"/>
              <a:t>2018 Voter Education | Connections</a:t>
            </a:r>
          </a:p>
        </p:txBody>
      </p:sp>
      <p:pic>
        <p:nvPicPr>
          <p:cNvPr id="4" name="Picture 3" descr="15530-23_CCEC_FY18_Connecitons Print_PreElect_5.51x4.77_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51" y="2493560"/>
            <a:ext cx="2964584" cy="2564180"/>
          </a:xfrm>
          <a:prstGeom prst="rect">
            <a:avLst/>
          </a:prstGeom>
          <a:ln>
            <a:noFill/>
          </a:ln>
          <a:effectLst>
            <a:outerShdw blurRad="292100" dist="139700" dir="2700000" algn="tl" rotWithShape="0">
              <a:srgbClr val="333333">
                <a:alpha val="65000"/>
              </a:srgbClr>
            </a:outerShdw>
          </a:effectLst>
        </p:spPr>
      </p:pic>
      <p:pic>
        <p:nvPicPr>
          <p:cNvPr id="5" name="Picture 4" descr="15530-23 CCEC Connections Aug Pre Carous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73" y="2493559"/>
            <a:ext cx="5387528" cy="2564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416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sp>
        <p:nvSpPr>
          <p:cNvPr id="4" name="Title 3"/>
          <p:cNvSpPr>
            <a:spLocks noGrp="1"/>
          </p:cNvSpPr>
          <p:nvPr>
            <p:ph type="title"/>
          </p:nvPr>
        </p:nvSpPr>
        <p:spPr/>
        <p:txBody>
          <a:bodyPr>
            <a:normAutofit/>
          </a:bodyPr>
          <a:lstStyle/>
          <a:p>
            <a:r>
              <a:rPr lang="en-US" sz="3600" dirty="0"/>
              <a:t>2018 Voter Education </a:t>
            </a:r>
            <a:r>
              <a:rPr lang="en-US" sz="3400" dirty="0"/>
              <a:t>| </a:t>
            </a:r>
            <a:r>
              <a:rPr lang="en-US" sz="3400" dirty="0">
                <a:solidFill>
                  <a:srgbClr val="00BABC"/>
                </a:solidFill>
              </a:rPr>
              <a:t>18in2018</a:t>
            </a:r>
          </a:p>
        </p:txBody>
      </p:sp>
      <p:sp>
        <p:nvSpPr>
          <p:cNvPr id="6" name="Content Placeholder 5"/>
          <p:cNvSpPr>
            <a:spLocks noGrp="1"/>
          </p:cNvSpPr>
          <p:nvPr>
            <p:ph sz="half" idx="1"/>
          </p:nvPr>
        </p:nvSpPr>
        <p:spPr>
          <a:xfrm>
            <a:off x="457200" y="1600200"/>
            <a:ext cx="7797800" cy="4525963"/>
          </a:xfrm>
        </p:spPr>
        <p:txBody>
          <a:bodyPr>
            <a:normAutofit fontScale="92500" lnSpcReduction="10000"/>
          </a:bodyPr>
          <a:lstStyle/>
          <a:p>
            <a:pPr marL="0" indent="0">
              <a:buNone/>
            </a:pPr>
            <a:r>
              <a:rPr lang="en-US" dirty="0"/>
              <a:t>Campaign Goals</a:t>
            </a:r>
          </a:p>
          <a:p>
            <a:r>
              <a:rPr lang="en-US" dirty="0"/>
              <a:t>Increase voter registration among young adult audiences</a:t>
            </a:r>
          </a:p>
          <a:p>
            <a:r>
              <a:rPr lang="en-US" dirty="0"/>
              <a:t>Educate target audience(s) about tools &amp; resources provided by CCEC</a:t>
            </a:r>
          </a:p>
          <a:p>
            <a:pPr marL="0" indent="0">
              <a:buNone/>
            </a:pPr>
            <a:endParaRPr lang="en-US" dirty="0"/>
          </a:p>
          <a:p>
            <a:pPr marL="0" indent="0">
              <a:buNone/>
            </a:pPr>
            <a:r>
              <a:rPr lang="en-US" dirty="0"/>
              <a:t>Strategic Approach</a:t>
            </a:r>
          </a:p>
          <a:p>
            <a:r>
              <a:rPr lang="en-US" dirty="0"/>
              <a:t>Challenge young adults to take advantage of their new power- the power to vote, by shining light on the impact that youth have/have had in democracy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58244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2018 Voter Education </a:t>
            </a:r>
            <a:r>
              <a:rPr lang="en-US" sz="3400" dirty="0"/>
              <a:t>| 18in2018</a:t>
            </a:r>
          </a:p>
        </p:txBody>
      </p:sp>
      <p:pic>
        <p:nvPicPr>
          <p:cNvPr id="8" name="Picture 7" descr="image (8)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934" y="1940110"/>
            <a:ext cx="2271866" cy="363728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43348"/>
            <a:ext cx="5568502" cy="239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19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841"/>
            <a:ext cx="8772072" cy="7465957"/>
          </a:xfrm>
          <a:prstGeom prst="rect">
            <a:avLst/>
          </a:prstGeom>
        </p:spPr>
      </p:pic>
      <p:sp>
        <p:nvSpPr>
          <p:cNvPr id="4" name="Title 3"/>
          <p:cNvSpPr>
            <a:spLocks noGrp="1"/>
          </p:cNvSpPr>
          <p:nvPr>
            <p:ph type="title"/>
          </p:nvPr>
        </p:nvSpPr>
        <p:spPr/>
        <p:txBody>
          <a:bodyPr>
            <a:normAutofit/>
          </a:bodyPr>
          <a:lstStyle/>
          <a:p>
            <a:r>
              <a:rPr lang="en-US" sz="3400" dirty="0"/>
              <a:t>Debates</a:t>
            </a:r>
          </a:p>
        </p:txBody>
      </p:sp>
      <p:sp>
        <p:nvSpPr>
          <p:cNvPr id="6" name="Content Placeholder 5"/>
          <p:cNvSpPr>
            <a:spLocks noGrp="1"/>
          </p:cNvSpPr>
          <p:nvPr>
            <p:ph sz="half" idx="1"/>
          </p:nvPr>
        </p:nvSpPr>
        <p:spPr>
          <a:xfrm>
            <a:off x="457200" y="1600200"/>
            <a:ext cx="7797800" cy="4525963"/>
          </a:xfrm>
        </p:spPr>
        <p:txBody>
          <a:bodyPr>
            <a:normAutofit/>
          </a:bodyPr>
          <a:lstStyle/>
          <a:p>
            <a:r>
              <a:rPr lang="en-US" dirty="0"/>
              <a:t>Governor</a:t>
            </a:r>
          </a:p>
          <a:p>
            <a:r>
              <a:rPr lang="en-US" dirty="0"/>
              <a:t>Secretary of State</a:t>
            </a:r>
          </a:p>
          <a:p>
            <a:r>
              <a:rPr lang="en-US" dirty="0"/>
              <a:t>Attorney General</a:t>
            </a:r>
          </a:p>
          <a:p>
            <a:r>
              <a:rPr lang="en-US" dirty="0"/>
              <a:t>State Treasurer</a:t>
            </a:r>
          </a:p>
          <a:p>
            <a:r>
              <a:rPr lang="en-US" dirty="0"/>
              <a:t>Superintendent of Public Instruction</a:t>
            </a:r>
          </a:p>
          <a:p>
            <a:r>
              <a:rPr lang="en-US" dirty="0"/>
              <a:t>State Mine Inspector</a:t>
            </a:r>
          </a:p>
          <a:p>
            <a:r>
              <a:rPr lang="en-US" dirty="0"/>
              <a:t>Corporation Commissioner (elect 2)</a:t>
            </a:r>
          </a:p>
          <a:p>
            <a:r>
              <a:rPr lang="en-US" dirty="0"/>
              <a:t>Legislative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8506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269876"/>
            <a:ext cx="8229600" cy="1143000"/>
          </a:xfrm>
        </p:spPr>
        <p:txBody>
          <a:bodyPr/>
          <a:lstStyle/>
          <a:p>
            <a:r>
              <a:rPr lang="en-US" dirty="0"/>
              <a:t>Guide</a:t>
            </a:r>
            <a:r>
              <a:rPr lang="en-US" b="1" dirty="0">
                <a:solidFill>
                  <a:srgbClr val="00BABC"/>
                </a:solidFill>
              </a:rPr>
              <a:t>	</a:t>
            </a:r>
          </a:p>
        </p:txBody>
      </p:sp>
      <p:sp>
        <p:nvSpPr>
          <p:cNvPr id="3" name="Content Placeholder 2"/>
          <p:cNvSpPr>
            <a:spLocks noGrp="1"/>
          </p:cNvSpPr>
          <p:nvPr>
            <p:ph sz="half" idx="1"/>
          </p:nvPr>
        </p:nvSpPr>
        <p:spPr>
          <a:xfrm>
            <a:off x="457199" y="1600200"/>
            <a:ext cx="4391025" cy="4525963"/>
          </a:xfrm>
        </p:spPr>
        <p:txBody>
          <a:bodyPr>
            <a:normAutofit lnSpcReduction="10000"/>
          </a:bodyPr>
          <a:lstStyle/>
          <a:p>
            <a:r>
              <a:rPr lang="en-US" sz="2400" dirty="0"/>
              <a:t>Re-design for a more visually appealing experience</a:t>
            </a:r>
          </a:p>
          <a:p>
            <a:endParaRPr lang="en-US" sz="2400" dirty="0"/>
          </a:p>
          <a:p>
            <a:r>
              <a:rPr lang="en-US" sz="2400" dirty="0"/>
              <a:t>Including more voter information including ID at the Polls, Ways to register, How to vote, etc.</a:t>
            </a:r>
          </a:p>
          <a:p>
            <a:endParaRPr lang="en-US" sz="2400" dirty="0"/>
          </a:p>
          <a:p>
            <a:r>
              <a:rPr lang="en-US" sz="2400" dirty="0"/>
              <a:t>Integrating the 2018 Education Campaign look and feel</a:t>
            </a:r>
          </a:p>
        </p:txBody>
      </p:sp>
      <p:sp>
        <p:nvSpPr>
          <p:cNvPr id="4" name="Content Placeholder 3"/>
          <p:cNvSpPr>
            <a:spLocks noGrp="1"/>
          </p:cNvSpPr>
          <p:nvPr>
            <p:ph sz="half" idx="2"/>
          </p:nvPr>
        </p:nvSpPr>
        <p:spPr>
          <a:xfrm>
            <a:off x="4848224" y="1600200"/>
            <a:ext cx="4162426" cy="4525963"/>
          </a:xfrm>
        </p:spPr>
        <p:txBody>
          <a:bodyPr>
            <a:normAutofit lnSpcReduction="10000"/>
          </a:bodyPr>
          <a:lstStyle/>
          <a:p>
            <a:r>
              <a:rPr lang="en-US" sz="2400" dirty="0"/>
              <a:t>Continuing a district specific approach for cost savings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828925"/>
            <a:ext cx="29036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72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7797800" cy="4525963"/>
          </a:xfrm>
        </p:spPr>
        <p:txBody>
          <a:bodyPr>
            <a:normAutofit fontScale="92500"/>
          </a:bodyPr>
          <a:lstStyle/>
          <a:p>
            <a:pPr marL="0" indent="0">
              <a:buNone/>
            </a:pPr>
            <a:r>
              <a:rPr lang="en-US" dirty="0"/>
              <a:t>Campaign Goals</a:t>
            </a:r>
          </a:p>
          <a:p>
            <a:r>
              <a:rPr lang="en-US" dirty="0"/>
              <a:t>Increase awareness of the actions independent voters need to take in order to vote in the Primary Election in August</a:t>
            </a:r>
          </a:p>
          <a:p>
            <a:pPr marL="0" indent="0">
              <a:buNone/>
            </a:pPr>
            <a:endParaRPr lang="en-US" dirty="0"/>
          </a:p>
          <a:p>
            <a:pPr marL="0" indent="0">
              <a:buNone/>
            </a:pPr>
            <a:r>
              <a:rPr lang="en-US" dirty="0"/>
              <a:t>Strategic Approach</a:t>
            </a:r>
          </a:p>
          <a:p>
            <a:r>
              <a:rPr lang="en-US" dirty="0"/>
              <a:t>Inform and educate Arizona voters that Arizona has an open primary, which means all registered voters can participate in the August Primary Elections </a:t>
            </a:r>
          </a:p>
          <a:p>
            <a:endParaRPr lang="en-US" dirty="0"/>
          </a:p>
          <a:p>
            <a:pPr lvl="1"/>
            <a:endParaRPr lang="en-US" dirty="0"/>
          </a:p>
          <a:p>
            <a:pPr lvl="1"/>
            <a:endParaRPr lang="en-US" dirty="0"/>
          </a:p>
          <a:p>
            <a:pPr lvl="1"/>
            <a:endParaRPr lang="en-US" dirty="0"/>
          </a:p>
        </p:txBody>
      </p:sp>
      <p:sp>
        <p:nvSpPr>
          <p:cNvPr id="5" name="Title 3"/>
          <p:cNvSpPr>
            <a:spLocks noGrp="1"/>
          </p:cNvSpPr>
          <p:nvPr>
            <p:ph type="title"/>
          </p:nvPr>
        </p:nvSpPr>
        <p:spPr>
          <a:xfrm>
            <a:off x="253080" y="274638"/>
            <a:ext cx="8229600" cy="1143000"/>
          </a:xfrm>
        </p:spPr>
        <p:txBody>
          <a:bodyPr>
            <a:normAutofit/>
          </a:bodyPr>
          <a:lstStyle/>
          <a:p>
            <a:r>
              <a:rPr lang="en-US" sz="2800" dirty="0"/>
              <a:t>Independent Voters</a:t>
            </a:r>
          </a:p>
        </p:txBody>
      </p:sp>
    </p:spTree>
    <p:extLst>
      <p:ext uri="{BB962C8B-B14F-4D97-AF65-F5344CB8AC3E}">
        <p14:creationId xmlns:p14="http://schemas.microsoft.com/office/powerpoint/2010/main" val="1294318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13592</TotalTime>
  <Words>738</Words>
  <Application>Microsoft Office PowerPoint</Application>
  <PresentationFormat>On-screen Show (4:3)</PresentationFormat>
  <Paragraphs>96</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Gotham Book</vt:lpstr>
      <vt:lpstr>Office Theme</vt:lpstr>
      <vt:lpstr>PowerPoint Presentation</vt:lpstr>
      <vt:lpstr>2018 Voter Education | Connections</vt:lpstr>
      <vt:lpstr>2018 Voter Education | Connections</vt:lpstr>
      <vt:lpstr>2018 Voter Education | Connections</vt:lpstr>
      <vt:lpstr>2018 Voter Education | 18in2018</vt:lpstr>
      <vt:lpstr>2018 Voter Education | 18in2018</vt:lpstr>
      <vt:lpstr>Debates</vt:lpstr>
      <vt:lpstr>Guide </vt:lpstr>
      <vt:lpstr>Independent Voters</vt:lpstr>
      <vt:lpstr>Website</vt:lpstr>
      <vt:lpstr>2018 Voter Education | Mobile App</vt:lpstr>
      <vt:lpstr>Email</vt:lpstr>
      <vt:lpstr>Voter Dashboard</vt:lpstr>
      <vt:lpstr>Voter Dashboard</vt:lpstr>
      <vt:lpstr>Voter Dashboard</vt:lpstr>
      <vt:lpstr>Voter Dashboard</vt:lpstr>
      <vt:lpstr>Partnership with Maricopa County</vt:lpstr>
      <vt:lpstr>Partnership with Maricopa County</vt:lpstr>
      <vt:lpstr>Partnership with Maricopa County</vt:lpstr>
      <vt:lpstr>PowerPoint Presentation</vt:lpstr>
      <vt:lpstr>PowerPoint Presentation</vt:lpstr>
      <vt:lpstr>PowerPoint Presentation</vt:lpstr>
      <vt:lpstr>THANK YOU</vt:lpstr>
    </vt:vector>
  </TitlesOfParts>
  <Company>Riester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Zapatka</dc:creator>
  <cp:lastModifiedBy>DeeAnn Mickelsen</cp:lastModifiedBy>
  <cp:revision>188</cp:revision>
  <dcterms:created xsi:type="dcterms:W3CDTF">2017-04-07T18:17:50Z</dcterms:created>
  <dcterms:modified xsi:type="dcterms:W3CDTF">2018-07-11T22:44:08Z</dcterms:modified>
</cp:coreProperties>
</file>